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jaO4G+qPDQf3PPoJVq59tVX1TW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97d91927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a97d91927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97d919278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a97d919278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97d91927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1a97d91927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97d919278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1a97d919278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1"/>
          <p:cNvSpPr txBox="1"/>
          <p:nvPr>
            <p:ph idx="1" type="subTitle"/>
          </p:nvPr>
        </p:nvSpPr>
        <p:spPr>
          <a:xfrm>
            <a:off x="415637" y="2894227"/>
            <a:ext cx="808181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8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1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81"/>
          <p:cNvSpPr/>
          <p:nvPr/>
        </p:nvSpPr>
        <p:spPr>
          <a:xfrm>
            <a:off x="600364" y="378691"/>
            <a:ext cx="5283200" cy="1671782"/>
          </a:xfrm>
          <a:prstGeom prst="rect">
            <a:avLst/>
          </a:prstGeom>
          <a:solidFill>
            <a:srgbClr val="003A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1"/>
          <p:cNvSpPr txBox="1"/>
          <p:nvPr>
            <p:ph type="ctrTitle"/>
          </p:nvPr>
        </p:nvSpPr>
        <p:spPr>
          <a:xfrm>
            <a:off x="415637" y="987204"/>
            <a:ext cx="8081818" cy="1786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24" name="Google Shape;24;p81"/>
          <p:cNvPicPr preferRelativeResize="0"/>
          <p:nvPr/>
        </p:nvPicPr>
        <p:blipFill rotWithShape="1">
          <a:blip r:embed="rId3">
            <a:alphaModFix/>
          </a:blip>
          <a:srcRect b="34791" l="24240" r="19264" t="32276"/>
          <a:stretch/>
        </p:blipFill>
        <p:spPr>
          <a:xfrm>
            <a:off x="415637" y="4670059"/>
            <a:ext cx="4291912" cy="140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content picture">
  <p:cSld name="1_title content pictur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8"/>
          <p:cNvSpPr txBox="1"/>
          <p:nvPr>
            <p:ph idx="1" type="body"/>
          </p:nvPr>
        </p:nvSpPr>
        <p:spPr>
          <a:xfrm>
            <a:off x="838200" y="1825625"/>
            <a:ext cx="489758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8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8"/>
          <p:cNvSpPr/>
          <p:nvPr>
            <p:ph idx="2" type="pic"/>
          </p:nvPr>
        </p:nvSpPr>
        <p:spPr>
          <a:xfrm>
            <a:off x="6456218" y="1825625"/>
            <a:ext cx="4897582" cy="43513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9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slide">
  <p:cSld name="1_chapter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0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0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2000"/>
              <a:buNone/>
              <a:defRPr sz="2000">
                <a:solidFill>
                  <a:srgbClr val="95959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800"/>
              <a:buNone/>
              <a:defRPr sz="1800">
                <a:solidFill>
                  <a:srgbClr val="95959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9pPr>
          </a:lstStyle>
          <a:p/>
        </p:txBody>
      </p:sp>
      <p:sp>
        <p:nvSpPr>
          <p:cNvPr id="91" name="Google Shape;91;p9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9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0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1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2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9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9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2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5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95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95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95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95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9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5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6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6" name="Google Shape;116;p9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9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6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97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9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4" name="Google Shape;124;p9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9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7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9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9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98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9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99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9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9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9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6"/>
          <p:cNvSpPr/>
          <p:nvPr/>
        </p:nvSpPr>
        <p:spPr>
          <a:xfrm>
            <a:off x="3389745" y="2336800"/>
            <a:ext cx="5578764" cy="16440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8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6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Text&#10;&#10;Description automatically generated" id="33" name="Google Shape;33;p86"/>
          <p:cNvPicPr preferRelativeResize="0"/>
          <p:nvPr/>
        </p:nvPicPr>
        <p:blipFill rotWithShape="1">
          <a:blip r:embed="rId3">
            <a:alphaModFix/>
          </a:blip>
          <a:srcRect b="36701" l="22424" r="25454" t="36550"/>
          <a:stretch/>
        </p:blipFill>
        <p:spPr>
          <a:xfrm>
            <a:off x="10002976" y="6365298"/>
            <a:ext cx="1336964" cy="3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0"/>
          <p:cNvSpPr txBox="1"/>
          <p:nvPr>
            <p:ph idx="1" type="body"/>
          </p:nvPr>
        </p:nvSpPr>
        <p:spPr>
          <a:xfrm>
            <a:off x="489602" y="1915204"/>
            <a:ext cx="11148649" cy="4617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>
                <a:solidFill>
                  <a:schemeClr val="accen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00"/>
          <p:cNvSpPr txBox="1"/>
          <p:nvPr>
            <p:ph type="title"/>
          </p:nvPr>
        </p:nvSpPr>
        <p:spPr>
          <a:xfrm>
            <a:off x="489602" y="835204"/>
            <a:ext cx="11159196" cy="936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00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page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0"/>
          <p:cNvSpPr txBox="1"/>
          <p:nvPr/>
        </p:nvSpPr>
        <p:spPr>
          <a:xfrm>
            <a:off x="-2508956" y="7641"/>
            <a:ext cx="23762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Working with text levels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00"/>
          <p:cNvCxnSpPr/>
          <p:nvPr/>
        </p:nvCxnSpPr>
        <p:spPr>
          <a:xfrm>
            <a:off x="-2436948" y="404664"/>
            <a:ext cx="216024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100"/>
          <p:cNvCxnSpPr/>
          <p:nvPr/>
        </p:nvCxnSpPr>
        <p:spPr>
          <a:xfrm>
            <a:off x="-2436948" y="2054386"/>
            <a:ext cx="216024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6" name="Google Shape;146;p100"/>
          <p:cNvPicPr preferRelativeResize="0"/>
          <p:nvPr/>
        </p:nvPicPr>
        <p:blipFill rotWithShape="1">
          <a:blip r:embed="rId2">
            <a:alphaModFix/>
          </a:blip>
          <a:srcRect b="19993" l="45961" r="5865" t="15444"/>
          <a:stretch/>
        </p:blipFill>
        <p:spPr>
          <a:xfrm>
            <a:off x="-2310933" y="1272886"/>
            <a:ext cx="321175" cy="31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0"/>
          <p:cNvSpPr txBox="1"/>
          <p:nvPr/>
        </p:nvSpPr>
        <p:spPr>
          <a:xfrm>
            <a:off x="-2409976" y="476674"/>
            <a:ext cx="21332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UvA template has a number of pre-programmed text levels. Go to 'Home' and then to 'Paragraph' to easily switch between different levels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0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Level Down</a:t>
            </a:r>
            <a:endParaRPr b="1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0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Level Up</a:t>
            </a:r>
            <a:endParaRPr b="1" i="0" sz="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00"/>
          <p:cNvPicPr preferRelativeResize="0"/>
          <p:nvPr/>
        </p:nvPicPr>
        <p:blipFill rotWithShape="1">
          <a:blip r:embed="rId2">
            <a:alphaModFix/>
          </a:blip>
          <a:srcRect b="21827" l="4675" r="47155" t="13612"/>
          <a:stretch/>
        </p:blipFill>
        <p:spPr>
          <a:xfrm>
            <a:off x="-2310933" y="1628804"/>
            <a:ext cx="321175" cy="31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0"/>
          <p:cNvSpPr txBox="1"/>
          <p:nvPr/>
        </p:nvSpPr>
        <p:spPr>
          <a:xfrm>
            <a:off x="-2508954" y="2084661"/>
            <a:ext cx="13769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levels</a:t>
            </a:r>
            <a:endParaRPr b="1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0"/>
          <p:cNvSpPr txBox="1"/>
          <p:nvPr/>
        </p:nvSpPr>
        <p:spPr>
          <a:xfrm>
            <a:off x="-2166917" y="2453426"/>
            <a:ext cx="18542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text (24 pt.)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0"/>
          <p:cNvSpPr txBox="1"/>
          <p:nvPr/>
        </p:nvSpPr>
        <p:spPr>
          <a:xfrm>
            <a:off x="-2169589" y="2723266"/>
            <a:ext cx="18542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46" lvl="0" marL="1714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Bullet (24 pt.)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0"/>
          <p:cNvSpPr txBox="1"/>
          <p:nvPr/>
        </p:nvSpPr>
        <p:spPr>
          <a:xfrm>
            <a:off x="-2083419" y="3023107"/>
            <a:ext cx="169361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0969" lvl="1" marL="3603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 Bullet (16 pt.)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0"/>
          <p:cNvSpPr txBox="1"/>
          <p:nvPr/>
        </p:nvSpPr>
        <p:spPr>
          <a:xfrm>
            <a:off x="-2083419" y="3329535"/>
            <a:ext cx="169361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Title (24 pt)</a:t>
            </a:r>
            <a:endParaRPr b="1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0"/>
          <p:cNvSpPr txBox="1"/>
          <p:nvPr/>
        </p:nvSpPr>
        <p:spPr>
          <a:xfrm>
            <a:off x="-2093659" y="3636330"/>
            <a:ext cx="169361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Title (16 pt)</a:t>
            </a:r>
            <a:endParaRPr b="0" i="1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00"/>
          <p:cNvGrpSpPr/>
          <p:nvPr/>
        </p:nvGrpSpPr>
        <p:grpSpPr>
          <a:xfrm>
            <a:off x="-2425457" y="2431924"/>
            <a:ext cx="288032" cy="276999"/>
            <a:chOff x="12492689" y="2721406"/>
            <a:chExt cx="288032" cy="276999"/>
          </a:xfrm>
        </p:grpSpPr>
        <p:sp>
          <p:nvSpPr>
            <p:cNvPr id="158" name="Google Shape;158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00"/>
          <p:cNvGrpSpPr/>
          <p:nvPr/>
        </p:nvGrpSpPr>
        <p:grpSpPr>
          <a:xfrm>
            <a:off x="-2426044" y="2725770"/>
            <a:ext cx="288032" cy="276999"/>
            <a:chOff x="12492689" y="2721406"/>
            <a:chExt cx="288032" cy="276999"/>
          </a:xfrm>
        </p:grpSpPr>
        <p:sp>
          <p:nvSpPr>
            <p:cNvPr id="161" name="Google Shape;161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100"/>
          <p:cNvGrpSpPr/>
          <p:nvPr/>
        </p:nvGrpSpPr>
        <p:grpSpPr>
          <a:xfrm>
            <a:off x="-2425457" y="3023108"/>
            <a:ext cx="288032" cy="276999"/>
            <a:chOff x="12492689" y="2721406"/>
            <a:chExt cx="288032" cy="276999"/>
          </a:xfrm>
        </p:grpSpPr>
        <p:sp>
          <p:nvSpPr>
            <p:cNvPr id="164" name="Google Shape;164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100"/>
          <p:cNvGrpSpPr/>
          <p:nvPr/>
        </p:nvGrpSpPr>
        <p:grpSpPr>
          <a:xfrm>
            <a:off x="-2425457" y="3329534"/>
            <a:ext cx="288032" cy="276999"/>
            <a:chOff x="12492689" y="2721406"/>
            <a:chExt cx="288032" cy="276999"/>
          </a:xfrm>
        </p:grpSpPr>
        <p:sp>
          <p:nvSpPr>
            <p:cNvPr id="167" name="Google Shape;167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100"/>
          <p:cNvGrpSpPr/>
          <p:nvPr/>
        </p:nvGrpSpPr>
        <p:grpSpPr>
          <a:xfrm>
            <a:off x="-2427768" y="3630522"/>
            <a:ext cx="288032" cy="276999"/>
            <a:chOff x="12492689" y="2721406"/>
            <a:chExt cx="288032" cy="276999"/>
          </a:xfrm>
        </p:grpSpPr>
        <p:sp>
          <p:nvSpPr>
            <p:cNvPr id="170" name="Google Shape;170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>
  <p:cSld name="Title,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1"/>
          <p:cNvSpPr txBox="1"/>
          <p:nvPr>
            <p:ph type="title"/>
          </p:nvPr>
        </p:nvSpPr>
        <p:spPr>
          <a:xfrm>
            <a:off x="923760" y="0"/>
            <a:ext cx="10345320" cy="86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01"/>
          <p:cNvSpPr txBox="1"/>
          <p:nvPr>
            <p:ph idx="1" type="body"/>
          </p:nvPr>
        </p:nvSpPr>
        <p:spPr>
          <a:xfrm>
            <a:off x="923760" y="1376280"/>
            <a:ext cx="10345320" cy="4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ure">
  <p:cSld name="Closur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4"/>
          <p:cNvSpPr/>
          <p:nvPr/>
        </p:nvSpPr>
        <p:spPr>
          <a:xfrm>
            <a:off x="9858375" y="6181725"/>
            <a:ext cx="1790700" cy="676275"/>
          </a:xfrm>
          <a:prstGeom prst="rect">
            <a:avLst/>
          </a:prstGeom>
          <a:solidFill>
            <a:srgbClr val="E3D8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no logo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5"/>
          <p:cNvSpPr/>
          <p:nvPr/>
        </p:nvSpPr>
        <p:spPr>
          <a:xfrm>
            <a:off x="9858375" y="6181725"/>
            <a:ext cx="1790700" cy="676275"/>
          </a:xfrm>
          <a:prstGeom prst="rect">
            <a:avLst/>
          </a:prstGeom>
          <a:solidFill>
            <a:srgbClr val="E3D8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hapter slide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4"/>
          <p:cNvSpPr txBox="1"/>
          <p:nvPr>
            <p:ph idx="1" type="body"/>
          </p:nvPr>
        </p:nvSpPr>
        <p:spPr>
          <a:xfrm>
            <a:off x="831851" y="4589465"/>
            <a:ext cx="526414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2000"/>
              <a:buNone/>
              <a:defRPr sz="2000">
                <a:solidFill>
                  <a:srgbClr val="95959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800"/>
              <a:buNone/>
              <a:defRPr sz="1800">
                <a:solidFill>
                  <a:srgbClr val="95959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9pPr>
          </a:lstStyle>
          <a:p/>
        </p:txBody>
      </p:sp>
      <p:sp>
        <p:nvSpPr>
          <p:cNvPr id="42" name="Google Shape;42;p8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4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4"/>
          <p:cNvSpPr/>
          <p:nvPr/>
        </p:nvSpPr>
        <p:spPr>
          <a:xfrm>
            <a:off x="637309" y="452582"/>
            <a:ext cx="4442691" cy="150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4"/>
          <p:cNvSpPr txBox="1"/>
          <p:nvPr>
            <p:ph type="title"/>
          </p:nvPr>
        </p:nvSpPr>
        <p:spPr>
          <a:xfrm>
            <a:off x="831851" y="1709740"/>
            <a:ext cx="785956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hapter slide">
  <p:cSld name="3_Chapter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3"/>
          <p:cNvPicPr preferRelativeResize="0"/>
          <p:nvPr/>
        </p:nvPicPr>
        <p:blipFill rotWithShape="1">
          <a:blip r:embed="rId2">
            <a:alphaModFix/>
          </a:blip>
          <a:srcRect b="12301" l="0" r="0" t="12302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3"/>
          <p:cNvSpPr txBox="1"/>
          <p:nvPr>
            <p:ph idx="1" type="body"/>
          </p:nvPr>
        </p:nvSpPr>
        <p:spPr>
          <a:xfrm>
            <a:off x="193677" y="4008440"/>
            <a:ext cx="329247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2000"/>
              <a:buNone/>
              <a:defRPr sz="2000">
                <a:solidFill>
                  <a:srgbClr val="95959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800"/>
              <a:buNone/>
              <a:defRPr sz="1800">
                <a:solidFill>
                  <a:srgbClr val="95959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9pPr>
          </a:lstStyle>
          <a:p/>
        </p:txBody>
      </p:sp>
      <p:sp>
        <p:nvSpPr>
          <p:cNvPr id="50" name="Google Shape;50;p9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3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93"/>
          <p:cNvSpPr txBox="1"/>
          <p:nvPr>
            <p:ph type="title"/>
          </p:nvPr>
        </p:nvSpPr>
        <p:spPr>
          <a:xfrm>
            <a:off x="193677" y="1128715"/>
            <a:ext cx="3292474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2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2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8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3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picture content">
  <p:cSld name="2_Title picture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7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7"/>
          <p:cNvSpPr/>
          <p:nvPr/>
        </p:nvSpPr>
        <p:spPr>
          <a:xfrm>
            <a:off x="3389745" y="2336800"/>
            <a:ext cx="5578764" cy="16440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7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Text&#10;&#10;Description automatically generated" id="73" name="Google Shape;73;p87"/>
          <p:cNvPicPr preferRelativeResize="0"/>
          <p:nvPr/>
        </p:nvPicPr>
        <p:blipFill rotWithShape="1">
          <a:blip r:embed="rId3">
            <a:alphaModFix/>
          </a:blip>
          <a:srcRect b="36701" l="22424" r="25454" t="36550"/>
          <a:stretch/>
        </p:blipFill>
        <p:spPr>
          <a:xfrm>
            <a:off x="10002976" y="6365298"/>
            <a:ext cx="1336964" cy="3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7"/>
          <p:cNvSpPr txBox="1"/>
          <p:nvPr>
            <p:ph idx="1" type="body"/>
          </p:nvPr>
        </p:nvSpPr>
        <p:spPr>
          <a:xfrm>
            <a:off x="838200" y="1825625"/>
            <a:ext cx="489758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7"/>
          <p:cNvSpPr/>
          <p:nvPr>
            <p:ph idx="2" type="pic"/>
          </p:nvPr>
        </p:nvSpPr>
        <p:spPr>
          <a:xfrm>
            <a:off x="6456218" y="1825625"/>
            <a:ext cx="4897582" cy="43513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8B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0"/>
          <p:cNvSpPr txBox="1"/>
          <p:nvPr>
            <p:ph idx="12" type="sldNum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Text&#10;&#10;Description automatically generated" id="15" name="Google Shape;15;p80"/>
          <p:cNvPicPr preferRelativeResize="0"/>
          <p:nvPr/>
        </p:nvPicPr>
        <p:blipFill rotWithShape="1">
          <a:blip r:embed="rId1">
            <a:alphaModFix/>
          </a:blip>
          <a:srcRect b="36701" l="22424" r="25454" t="36550"/>
          <a:stretch/>
        </p:blipFill>
        <p:spPr>
          <a:xfrm>
            <a:off x="10002976" y="6365298"/>
            <a:ext cx="1336964" cy="3859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nalyticsbw.org/" TargetMode="External"/><Relationship Id="rId4" Type="http://schemas.openxmlformats.org/officeDocument/2006/relationships/hyperlink" Target="https://www.linkedin.com/company/analytics-for-a-better-world/" TargetMode="External"/><Relationship Id="rId5" Type="http://schemas.openxmlformats.org/officeDocument/2006/relationships/hyperlink" Target="mailto:academy@analyticsbetterworld.org" TargetMode="External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/>
          <p:nvPr>
            <p:ph type="ctrTitle"/>
          </p:nvPr>
        </p:nvSpPr>
        <p:spPr>
          <a:xfrm>
            <a:off x="286867" y="170121"/>
            <a:ext cx="5125105" cy="1403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GB" sz="3200"/>
              <a:t>Data Science Practitioner</a:t>
            </a:r>
            <a:endParaRPr b="1"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GB" sz="3200"/>
              <a:t>Fellowship</a:t>
            </a:r>
            <a:r>
              <a:rPr lang="en-GB" sz="3200"/>
              <a:t> </a:t>
            </a:r>
            <a:br>
              <a:rPr lang="en-GB" sz="1800"/>
            </a:br>
            <a:r>
              <a:rPr b="1" lang="en-GB" sz="2200"/>
              <a:t>Cohort 2022</a:t>
            </a:r>
            <a:endParaRPr b="1" sz="2200"/>
          </a:p>
        </p:txBody>
      </p:sp>
      <p:pic>
        <p:nvPicPr>
          <p:cNvPr descr="Afbeelding met poseren, persoon, groep, staand&#10;&#10;Automatisch gegenereerde beschrijving" id="180" name="Google Shape;1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020" y="0"/>
            <a:ext cx="45639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"/>
          <p:cNvSpPr txBox="1"/>
          <p:nvPr/>
        </p:nvSpPr>
        <p:spPr>
          <a:xfrm>
            <a:off x="863489" y="2073349"/>
            <a:ext cx="65397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Project Presentation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Numerical Wave Models for The Ocean Cleanup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IVAN SOARES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THE OCEAN CLEANUP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MENTORS: IGOR BRIGADIR &amp; DONATO MARAGNO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6th December 2022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9"/>
          <p:cNvSpPr txBox="1"/>
          <p:nvPr/>
        </p:nvSpPr>
        <p:spPr>
          <a:xfrm>
            <a:off x="6381724" y="4737816"/>
            <a:ext cx="8445864" cy="2256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https://analyticsbw.org/</a:t>
            </a: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https://www.linkedin.com/company/analytics-for-a-better-world/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academy@analyticsbetterworld.org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b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groente&#10;&#10;Automatisch gegenereerde beschrijving" id="248" name="Google Shape;248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3619" y="-3462617"/>
            <a:ext cx="12225343" cy="554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Business Case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1121800" y="1828325"/>
            <a:ext cx="5751600" cy="462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900"/>
              <a:t>The Ocean Cleanup has developed a </a:t>
            </a:r>
            <a:r>
              <a:rPr b="1" lang="en-GB" sz="1900"/>
              <a:t>floating system</a:t>
            </a:r>
            <a:r>
              <a:rPr lang="en-GB" sz="1900"/>
              <a:t> which captures </a:t>
            </a:r>
            <a:r>
              <a:rPr b="1" lang="en-GB" sz="1900"/>
              <a:t>plastic debris</a:t>
            </a:r>
            <a:r>
              <a:rPr lang="en-GB" sz="1900"/>
              <a:t> in the ocean. 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900"/>
              <a:t>The system is operating in the Northeastern Pacific Ocean.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900"/>
              <a:t>The </a:t>
            </a:r>
            <a:r>
              <a:rPr b="1" lang="en-GB" sz="1900"/>
              <a:t>efficiency</a:t>
            </a:r>
            <a:r>
              <a:rPr lang="en-GB" sz="1900"/>
              <a:t> of the system depends on being deployed where the </a:t>
            </a:r>
            <a:r>
              <a:rPr lang="en-GB" sz="1900"/>
              <a:t>concentration</a:t>
            </a:r>
            <a:r>
              <a:rPr lang="en-GB" sz="1900"/>
              <a:t> of plastic is higher.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900"/>
              <a:t>The </a:t>
            </a:r>
            <a:r>
              <a:rPr b="1" lang="en-GB" sz="1900"/>
              <a:t>areas with higher concentration of debris</a:t>
            </a:r>
            <a:r>
              <a:rPr lang="en-GB" sz="1900"/>
              <a:t> are mapped by </a:t>
            </a:r>
            <a:r>
              <a:rPr b="1" lang="en-GB" sz="1900"/>
              <a:t>numerical models</a:t>
            </a:r>
            <a:r>
              <a:rPr lang="en-GB" sz="1900"/>
              <a:t> which take in consideration</a:t>
            </a:r>
            <a:r>
              <a:rPr b="1" lang="en-GB" sz="1900"/>
              <a:t> the winds, the waves and the ocean currents</a:t>
            </a:r>
            <a:r>
              <a:rPr lang="en-GB" sz="1900"/>
              <a:t> !!!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8" name="Google Shape;188;p3"/>
          <p:cNvPicPr preferRelativeResize="0"/>
          <p:nvPr/>
        </p:nvPicPr>
        <p:blipFill rotWithShape="1">
          <a:blip r:embed="rId3">
            <a:alphaModFix/>
          </a:blip>
          <a:srcRect b="14004" l="7303" r="6064" t="15012"/>
          <a:stretch/>
        </p:blipFill>
        <p:spPr>
          <a:xfrm>
            <a:off x="7868675" y="3492250"/>
            <a:ext cx="4047549" cy="26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599" y="343075"/>
            <a:ext cx="4716624" cy="265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97d919278_0_2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Business Case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95" name="Google Shape;195;g1a97d919278_0_2"/>
          <p:cNvSpPr/>
          <p:nvPr/>
        </p:nvSpPr>
        <p:spPr>
          <a:xfrm>
            <a:off x="1121800" y="1828325"/>
            <a:ext cx="5443200" cy="462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400"/>
              <a:t>In short: 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400"/>
              <a:t>predicting</a:t>
            </a:r>
            <a:r>
              <a:rPr lang="en-GB" sz="2400"/>
              <a:t> the location of the areas with </a:t>
            </a:r>
            <a:r>
              <a:rPr b="1" lang="en-GB" sz="2400"/>
              <a:t>higher concentrations of plastic</a:t>
            </a:r>
            <a:r>
              <a:rPr lang="en-GB" sz="2400"/>
              <a:t> debris </a:t>
            </a:r>
            <a:r>
              <a:rPr b="1" lang="en-GB" sz="2400"/>
              <a:t>saves lots of money</a:t>
            </a:r>
            <a:r>
              <a:rPr lang="en-GB" sz="2400"/>
              <a:t> for </a:t>
            </a:r>
            <a:r>
              <a:rPr b="1" lang="en-GB" sz="2400"/>
              <a:t>The Ocean Cleanup</a:t>
            </a:r>
            <a:r>
              <a:rPr lang="en-GB" sz="2400"/>
              <a:t> !!!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400"/>
              <a:t>And helps saving sea life !!!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96" name="Google Shape;196;g1a97d91927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400" y="4273100"/>
            <a:ext cx="2257149" cy="186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a97d919278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6600" y="4273088"/>
            <a:ext cx="2793000" cy="186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a97d919278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398" y="885152"/>
            <a:ext cx="5144198" cy="28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Methods or Tools Used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1125400" y="1717425"/>
            <a:ext cx="6167700" cy="400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/>
              <a:t>We use a </a:t>
            </a:r>
            <a:r>
              <a:rPr b="1" lang="en-GB" sz="1800"/>
              <a:t>numerical</a:t>
            </a:r>
            <a:r>
              <a:rPr b="1" lang="en-GB" sz="1800"/>
              <a:t> model</a:t>
            </a:r>
            <a:r>
              <a:rPr lang="en-GB" sz="1800"/>
              <a:t> to </a:t>
            </a:r>
            <a:r>
              <a:rPr b="1" lang="en-GB" sz="1800"/>
              <a:t>predict the ocean waves</a:t>
            </a:r>
            <a:r>
              <a:rPr lang="en-GB" sz="1800"/>
              <a:t>.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/>
              <a:t>Knowing predicted wind velocities and wind directions the wave model can predict wave height, wave period and </a:t>
            </a:r>
            <a:r>
              <a:rPr lang="en-GB" sz="1800"/>
              <a:t>wavelength</a:t>
            </a:r>
            <a:r>
              <a:rPr lang="en-GB" sz="1800"/>
              <a:t> !!!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/>
              <a:t>We get the predict winds from the Global Forecast System (GFS).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/>
              <a:t>The wave model is the Wave Watch III model, developed at NOAA/NCEP.</a:t>
            </a:r>
            <a:endParaRPr sz="1800"/>
          </a:p>
        </p:txBody>
      </p:sp>
      <p:pic>
        <p:nvPicPr>
          <p:cNvPr id="205" name="Google Shape;20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450" y="425875"/>
            <a:ext cx="4265374" cy="27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4">
            <a:alphaModFix/>
          </a:blip>
          <a:srcRect b="42364" l="11539" r="12443" t="6508"/>
          <a:stretch/>
        </p:blipFill>
        <p:spPr>
          <a:xfrm>
            <a:off x="7878450" y="3212500"/>
            <a:ext cx="3906325" cy="30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97d919278_0_27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Methods or Tools Used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12" name="Google Shape;212;g1a97d919278_0_27"/>
          <p:cNvSpPr/>
          <p:nvPr/>
        </p:nvSpPr>
        <p:spPr>
          <a:xfrm>
            <a:off x="1125400" y="1717425"/>
            <a:ext cx="6167700" cy="400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000"/>
              <a:t>The wave heights predict by the model are compared to the wave </a:t>
            </a:r>
            <a:r>
              <a:rPr lang="en-GB" sz="2000"/>
              <a:t>heights</a:t>
            </a:r>
            <a:r>
              <a:rPr lang="en-GB" sz="2000"/>
              <a:t> observed in NOAA Buoys.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000"/>
              <a:t>Thats is how we know how accurate the model </a:t>
            </a:r>
            <a:r>
              <a:rPr lang="en-GB" sz="2000"/>
              <a:t>predictions</a:t>
            </a:r>
            <a:r>
              <a:rPr lang="en-GB" sz="2000"/>
              <a:t> are !!!</a:t>
            </a:r>
            <a:endParaRPr sz="2000"/>
          </a:p>
        </p:txBody>
      </p:sp>
      <p:pic>
        <p:nvPicPr>
          <p:cNvPr id="213" name="Google Shape;213;g1a97d919278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200" y="154400"/>
            <a:ext cx="4594101" cy="3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a97d919278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500" y="3323801"/>
            <a:ext cx="4509066" cy="338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97d919278_0_39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Methods or Tools Used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20" name="Google Shape;220;g1a97d919278_0_39"/>
          <p:cNvSpPr/>
          <p:nvPr/>
        </p:nvSpPr>
        <p:spPr>
          <a:xfrm>
            <a:off x="1125400" y="1717425"/>
            <a:ext cx="6167700" cy="400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000"/>
              <a:t>We want to improve the accuracy of our model !!!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	 	 	 	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700"/>
              </a:spcAft>
              <a:buNone/>
            </a:pPr>
            <a:r>
              <a:rPr lang="en-GB" sz="1800"/>
              <a:t>Use a neural network that can be trained on the existing numerical wave model to reproduce the wave spectra observed at scattered locations to a larger domain.</a:t>
            </a:r>
            <a:endParaRPr sz="2000"/>
          </a:p>
        </p:txBody>
      </p:sp>
      <p:pic>
        <p:nvPicPr>
          <p:cNvPr id="221" name="Google Shape;221;g1a97d919278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093" y="2140495"/>
            <a:ext cx="4660632" cy="33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97d919278_0_48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Methods or Tools Used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27" name="Google Shape;227;g1a97d919278_0_48"/>
          <p:cNvSpPr/>
          <p:nvPr/>
        </p:nvSpPr>
        <p:spPr>
          <a:xfrm>
            <a:off x="1125400" y="1717425"/>
            <a:ext cx="6167700" cy="400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We started with a very </a:t>
            </a:r>
            <a:r>
              <a:rPr lang="en-GB" sz="1700"/>
              <a:t>simple</a:t>
            </a:r>
            <a:r>
              <a:rPr lang="en-GB" sz="1700"/>
              <a:t> one-dimensional</a:t>
            </a:r>
            <a:r>
              <a:rPr b="1" lang="en-GB" sz="1700"/>
              <a:t> </a:t>
            </a:r>
            <a:r>
              <a:rPr lang="en-GB" sz="1700"/>
              <a:t>model, which uses the tensorflow function : </a:t>
            </a:r>
            <a:r>
              <a:rPr b="1" lang="en-GB" sz="1700"/>
              <a:t>tf.keras.utils.timeseries_dataset_from_array</a:t>
            </a:r>
            <a:endParaRPr b="1"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This </a:t>
            </a:r>
            <a:r>
              <a:rPr b="1" lang="en-GB" sz="1700"/>
              <a:t>function </a:t>
            </a:r>
            <a:r>
              <a:rPr lang="en-GB" sz="1700"/>
              <a:t>takes in a </a:t>
            </a:r>
            <a:r>
              <a:rPr b="1" lang="en-GB" sz="1700"/>
              <a:t>sequence of data-points</a:t>
            </a:r>
            <a:r>
              <a:rPr lang="en-GB" sz="1700"/>
              <a:t> gathered at equal intervals, along with time series parameters such as length of the sequences/windows, spacing between two sequence/windows, etc., </a:t>
            </a:r>
            <a:r>
              <a:rPr b="1" lang="en-GB" sz="1700"/>
              <a:t>to produce batches of timeseries inputs and targets.</a:t>
            </a:r>
            <a:r>
              <a:rPr lang="en-GB" sz="1700"/>
              <a:t> </a:t>
            </a:r>
            <a:r>
              <a:rPr lang="en-GB" sz="2000"/>
              <a:t> 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70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228" name="Google Shape;228;g1a97d91927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500" y="1980727"/>
            <a:ext cx="4594099" cy="300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Most Significant Change</a:t>
            </a:r>
            <a:endParaRPr b="1" i="1" sz="3200">
              <a:solidFill>
                <a:schemeClr val="accent1"/>
              </a:solidFill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1125400" y="1773450"/>
            <a:ext cx="6513000" cy="445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700"/>
              <a:t>Expected </a:t>
            </a:r>
            <a:r>
              <a:rPr b="0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Significant Changes are: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700"/>
          </a:p>
          <a:p>
            <a:pPr indent="-304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GB" sz="1700"/>
              <a:t>In </a:t>
            </a:r>
            <a:r>
              <a:rPr b="1" lang="en-GB" sz="1700"/>
              <a:t>my work</a:t>
            </a:r>
            <a:r>
              <a:rPr lang="en-GB" sz="1700"/>
              <a:t>: a more </a:t>
            </a:r>
            <a:r>
              <a:rPr lang="en-GB" sz="1700"/>
              <a:t>reliable</a:t>
            </a:r>
            <a:r>
              <a:rPr lang="en-GB" sz="1700"/>
              <a:t> forecast system.</a:t>
            </a:r>
            <a:endParaRPr sz="1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04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GB" sz="1700"/>
              <a:t>In </a:t>
            </a:r>
            <a:r>
              <a:rPr b="1" lang="en-GB" sz="1700"/>
              <a:t>The Ocean Cleanup</a:t>
            </a:r>
            <a:r>
              <a:rPr lang="en-GB" sz="1700"/>
              <a:t>: economic impact : will </a:t>
            </a:r>
            <a:r>
              <a:rPr lang="en-GB" sz="1700"/>
              <a:t>reach its</a:t>
            </a:r>
            <a:r>
              <a:rPr lang="en-GB" sz="1700"/>
              <a:t> objective sooner and save money in offshore activities.</a:t>
            </a:r>
            <a:endParaRPr sz="1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04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GB" sz="1700"/>
              <a:t>In the </a:t>
            </a:r>
            <a:r>
              <a:rPr b="1" i="0" lang="en-GB" sz="1700" u="none" cap="none" strike="noStrike">
                <a:solidFill>
                  <a:srgbClr val="000000"/>
                </a:solidFill>
              </a:rPr>
              <a:t>Sustainable Development Goals</a:t>
            </a:r>
            <a:r>
              <a:rPr b="0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GOAL 14 (Life below water): </a:t>
            </a:r>
            <a:r>
              <a:rPr b="1" i="0" lang="en-GB" sz="1700" u="none" cap="none" strike="noStrike">
                <a:solidFill>
                  <a:srgbClr val="000000"/>
                </a:solidFill>
              </a:rPr>
              <a:t>tackle plastic pollution in the oceans  </a:t>
            </a:r>
            <a:endParaRPr b="1" i="0" sz="1700" u="none" cap="none" strike="noStrike">
              <a:solidFill>
                <a:srgbClr val="000000"/>
              </a:solidFill>
            </a:endParaRPr>
          </a:p>
        </p:txBody>
      </p:sp>
      <p:pic>
        <p:nvPicPr>
          <p:cNvPr id="235" name="Google Shape;2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200" y="157098"/>
            <a:ext cx="3493325" cy="173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200" y="2060775"/>
            <a:ext cx="3493325" cy="465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chemeClr val="accent1"/>
                </a:solidFill>
              </a:rPr>
              <a:t>Key Learnings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1159014" y="1717426"/>
            <a:ext cx="8221611" cy="32980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900" u="none" cap="none" strike="noStrike">
                <a:solidFill>
                  <a:srgbClr val="000000"/>
                </a:solidFill>
              </a:rPr>
              <a:t>Key Learnings</a:t>
            </a: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900"/>
              <a:t>: I have learned new tools to improve existing projects (Neural Network !!)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900" u="none" cap="none" strike="noStrike">
                <a:solidFill>
                  <a:srgbClr val="000000"/>
                </a:solidFill>
              </a:rPr>
              <a:t>Next Steps</a:t>
            </a: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900"/>
              <a:t>: I have a done a few simple cases, now I need to prove the feasibility of the project in a larger scale. 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BW final">
      <a:dk1>
        <a:srgbClr val="505050"/>
      </a:dk1>
      <a:lt1>
        <a:srgbClr val="FFFFFF"/>
      </a:lt1>
      <a:dk2>
        <a:srgbClr val="003A4C"/>
      </a:dk2>
      <a:lt2>
        <a:srgbClr val="D7D0B8"/>
      </a:lt2>
      <a:accent1>
        <a:srgbClr val="00B01A"/>
      </a:accent1>
      <a:accent2>
        <a:srgbClr val="A27F03"/>
      </a:accent2>
      <a:accent3>
        <a:srgbClr val="C3B273"/>
      </a:accent3>
      <a:accent4>
        <a:srgbClr val="6800D0"/>
      </a:accent4>
      <a:accent5>
        <a:srgbClr val="505050"/>
      </a:accent5>
      <a:accent6>
        <a:srgbClr val="003A4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2021-12-21T13:22:48Z</dcterms:created>
  <dc:creator>Robert Monné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0x010100C2AA382F64E5FD478820C3C6BF096672</vt:lpwstr>
  </property>
  <property fmtid="{D5CDD505-2E9C-101B-9397-08002B2CF9AE}" pid="3" name="MediaServiceImageTags">
    <vt:lpwstr/>
  </property>
</Properties>
</file>